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3"/>
  </p:notesMasterIdLst>
  <p:sldIdLst>
    <p:sldId id="256" r:id="rId2"/>
    <p:sldId id="343" r:id="rId3"/>
    <p:sldId id="342" r:id="rId4"/>
    <p:sldId id="341" r:id="rId5"/>
    <p:sldId id="344" r:id="rId6"/>
    <p:sldId id="349" r:id="rId7"/>
    <p:sldId id="351" r:id="rId8"/>
    <p:sldId id="352" r:id="rId9"/>
    <p:sldId id="347" r:id="rId10"/>
    <p:sldId id="348" r:id="rId11"/>
    <p:sldId id="350" r:id="rId12"/>
    <p:sldId id="356" r:id="rId13"/>
    <p:sldId id="357" r:id="rId14"/>
    <p:sldId id="359" r:id="rId15"/>
    <p:sldId id="393" r:id="rId16"/>
    <p:sldId id="360" r:id="rId17"/>
    <p:sldId id="358" r:id="rId18"/>
    <p:sldId id="361" r:id="rId19"/>
    <p:sldId id="395" r:id="rId20"/>
    <p:sldId id="394" r:id="rId21"/>
    <p:sldId id="362" r:id="rId22"/>
    <p:sldId id="396" r:id="rId23"/>
    <p:sldId id="391" r:id="rId24"/>
    <p:sldId id="363" r:id="rId25"/>
    <p:sldId id="397" r:id="rId26"/>
    <p:sldId id="364" r:id="rId27"/>
    <p:sldId id="365" r:id="rId28"/>
    <p:sldId id="366" r:id="rId29"/>
    <p:sldId id="398" r:id="rId30"/>
    <p:sldId id="399" r:id="rId31"/>
    <p:sldId id="367" r:id="rId32"/>
    <p:sldId id="368" r:id="rId33"/>
    <p:sldId id="369" r:id="rId34"/>
    <p:sldId id="370" r:id="rId35"/>
    <p:sldId id="371" r:id="rId36"/>
    <p:sldId id="400" r:id="rId37"/>
    <p:sldId id="372" r:id="rId38"/>
    <p:sldId id="401" r:id="rId39"/>
    <p:sldId id="373" r:id="rId40"/>
    <p:sldId id="374" r:id="rId41"/>
    <p:sldId id="375" r:id="rId42"/>
    <p:sldId id="402" r:id="rId43"/>
    <p:sldId id="409" r:id="rId44"/>
    <p:sldId id="376" r:id="rId45"/>
    <p:sldId id="392" r:id="rId46"/>
    <p:sldId id="377" r:id="rId47"/>
    <p:sldId id="378" r:id="rId48"/>
    <p:sldId id="379" r:id="rId49"/>
    <p:sldId id="403" r:id="rId50"/>
    <p:sldId id="380" r:id="rId51"/>
    <p:sldId id="410" r:id="rId52"/>
    <p:sldId id="381" r:id="rId53"/>
    <p:sldId id="404" r:id="rId54"/>
    <p:sldId id="406" r:id="rId55"/>
    <p:sldId id="382" r:id="rId56"/>
    <p:sldId id="405" r:id="rId57"/>
    <p:sldId id="383" r:id="rId58"/>
    <p:sldId id="407" r:id="rId59"/>
    <p:sldId id="384" r:id="rId60"/>
    <p:sldId id="387" r:id="rId61"/>
    <p:sldId id="408" r:id="rId6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1.Giriş ve Genel Bilgiler" id="{0D442B4E-9E6B-49E7-9D82-DCC7B833B54C}">
          <p14:sldIdLst>
            <p14:sldId id="256"/>
            <p14:sldId id="343"/>
          </p14:sldIdLst>
        </p14:section>
        <p14:section name="2.Hidrostatik" id="{477AA32E-841E-4644-9BFA-D096B924C9D3}">
          <p14:sldIdLst>
            <p14:sldId id="342"/>
          </p14:sldIdLst>
        </p14:section>
        <p14:section name="2.1 Hareketsiz Akışkan İçerisinde Bir Nokta Etrafında Basınç" id="{7A710AAC-729D-4035-9E00-3F4BFA1C99D3}">
          <p14:sldIdLst>
            <p14:sldId id="341"/>
          </p14:sldIdLst>
        </p14:section>
        <p14:section name="2.2 Hidrostatiğin Temel Denge Denklemi" id="{82F03906-EE79-4578-AC4D-A77A071877E9}">
          <p14:sldIdLst>
            <p14:sldId id="344"/>
            <p14:sldId id="349"/>
            <p14:sldId id="351"/>
            <p14:sldId id="352"/>
          </p14:sldIdLst>
        </p14:section>
        <p14:section name="2.5 Basınç Ölçümü" id="{219ACA8B-5373-485D-BF3C-C9CA4ACDCACA}">
          <p14:sldIdLst>
            <p14:sldId id="347"/>
          </p14:sldIdLst>
        </p14:section>
        <p14:section name="2.6 Yüzeylere Etkiyen Hidrostatik Kuvvetler" id="{70046F96-0C35-4DCA-88B8-3A97C254E45A}">
          <p14:sldIdLst>
            <p14:sldId id="348"/>
            <p14:sldId id="350"/>
            <p14:sldId id="356"/>
          </p14:sldIdLst>
        </p14:section>
        <p14:section name="3.Akışkan Kinematiği" id="{A078505D-C5CF-43FD-A9BD-B998004A86C0}">
          <p14:sldIdLst>
            <p14:sldId id="357"/>
          </p14:sldIdLst>
        </p14:section>
        <p14:section name="3.2 Hız, İvme, Maddesel Türev" id="{EA27228F-DAC9-49C5-9DB3-567C7CF61281}">
          <p14:sldIdLst>
            <p14:sldId id="359"/>
            <p14:sldId id="393"/>
            <p14:sldId id="360"/>
          </p14:sldIdLst>
        </p14:section>
        <p14:section name="4.Hidrodinamik" id="{C969E717-E93D-4370-8A0F-F1ADB3C67986}">
          <p14:sldIdLst>
            <p14:sldId id="358"/>
          </p14:sldIdLst>
        </p14:section>
        <p14:section name="4.1 Giriş" id="{AFD476EB-60D8-4516-B7E3-FBB7E4885FA4}">
          <p14:sldIdLst>
            <p14:sldId id="361"/>
            <p14:sldId id="395"/>
            <p14:sldId id="394"/>
          </p14:sldIdLst>
        </p14:section>
        <p14:section name="4.2 Sınır ve Başlangıç Şartları" id="{6A40B3B5-F2F4-498B-BC79-6DCACBE4FC6D}">
          <p14:sldIdLst>
            <p14:sldId id="362"/>
            <p14:sldId id="396"/>
          </p14:sldIdLst>
        </p14:section>
        <p14:section name="4.3 Hidrodinamiğin Temel Denklemleri" id="{11AB370F-B9E2-4290-A345-66909E358756}">
          <p14:sldIdLst>
            <p14:sldId id="391"/>
          </p14:sldIdLst>
        </p14:section>
        <p14:section name="4.3.1 Kütlenin Korunumu Kanunu (Süreklilik Denklemi)" id="{D878D7DF-8FF3-4CB0-957C-F09806C24A5B}">
          <p14:sldIdLst>
            <p14:sldId id="363"/>
            <p14:sldId id="397"/>
            <p14:sldId id="364"/>
            <p14:sldId id="365"/>
          </p14:sldIdLst>
        </p14:section>
        <p14:section name="4.3.2 Momentum Denklemi, Navier-Stokes Denklemi" id="{4E046A4C-527F-4B8C-8E40-04A7574B9B44}">
          <p14:sldIdLst/>
        </p14:section>
        <p14:section name="4.3.2.3 Sürtünmeli Akışlar İçin Lineer Momentum (Navier-Stokes) Denklemi" id="{6C9BE44A-0FAF-4DE2-BE00-70BDE7BA78D3}">
          <p14:sldIdLst>
            <p14:sldId id="366"/>
            <p14:sldId id="398"/>
            <p14:sldId id="399"/>
            <p14:sldId id="367"/>
            <p14:sldId id="368"/>
            <p14:sldId id="369"/>
            <p14:sldId id="370"/>
            <p14:sldId id="371"/>
            <p14:sldId id="400"/>
          </p14:sldIdLst>
        </p14:section>
        <p14:section name="4.3.2.4 Navier-Stokes ve Süreklilik Denklemlerinin Çözümleri" id="{061E6745-4FA2-40C8-8DD7-E238104F4A60}">
          <p14:sldIdLst>
            <p14:sldId id="372"/>
            <p14:sldId id="401"/>
          </p14:sldIdLst>
        </p14:section>
        <p14:section name="4.3.2.4.a Biri Hareketli İki Paralel Levha Arasındaki Laminer Akış" id="{1711BA7D-8DA7-48D5-9A3B-93F522F97FB3}">
          <p14:sldIdLst>
            <p14:sldId id="373"/>
            <p14:sldId id="374"/>
            <p14:sldId id="375"/>
          </p14:sldIdLst>
        </p14:section>
        <p14:section name="4.3.2.4.c Silindirik Boru İçerisindeki Laminer Akış" id="{B89B2F8B-C8A6-4C37-A3E5-B946037D674D}">
          <p14:sldIdLst>
            <p14:sldId id="402"/>
            <p14:sldId id="409"/>
          </p14:sldIdLst>
        </p14:section>
        <p14:section name="4.3.3 Enerji Denklemi" id="{71DFE13B-8901-449A-BF33-BD37C8A4982B}">
          <p14:sldIdLst>
            <p14:sldId id="376"/>
          </p14:sldIdLst>
        </p14:section>
        <p14:section name="4.3.3.1 Sürtünmeli Akışlar İçin Enerji Denklemi" id="{23E9C3D6-1793-46C4-BAAC-F0C649B357B2}">
          <p14:sldIdLst>
            <p14:sldId id="392"/>
            <p14:sldId id="377"/>
            <p14:sldId id="378"/>
            <p14:sldId id="379"/>
          </p14:sldIdLst>
        </p14:section>
        <p14:section name="4.3.3.1.a İki Paralel Levha Arasındaki Tam gelişmiş Akışta Sıcaklık Profili" id="{82AB4221-3884-479F-A64D-9F74A4001F1C}">
          <p14:sldIdLst>
            <p14:sldId id="403"/>
            <p14:sldId id="380"/>
            <p14:sldId id="410"/>
          </p14:sldIdLst>
        </p14:section>
        <p14:section name="4.3.3.1.b Silindirik Boruda Tam Gelişmiş Akışta Sıcaklık Profili" id="{228958C4-34DE-4936-A3B5-2E539B37A69D}">
          <p14:sldIdLst>
            <p14:sldId id="381"/>
            <p14:sldId id="404"/>
          </p14:sldIdLst>
        </p14:section>
        <p14:section name="4.3.3.2 Sürtünmesiz Akışlar İçin Enerji Denklemi (Bernoulli Denklemi)" id="{3B9017B3-C9A2-47F2-A848-0F81A044B34B}">
          <p14:sldIdLst/>
        </p14:section>
        <p14:section name="4.3.3.2.d Bir Akım Çizgisi Boyunca Hareketle Bernoulli Denklemin Çıkarılışı" id="{CA67B50A-F064-47B2-A914-6AFD1065F20F}">
          <p14:sldIdLst>
            <p14:sldId id="406"/>
            <p14:sldId id="382"/>
            <p14:sldId id="405"/>
            <p14:sldId id="383"/>
            <p14:sldId id="407"/>
          </p14:sldIdLst>
        </p14:section>
        <p14:section name="4.3.5 İçerisinde Akım Makinelerin Bulunduğu Sistemler için Bernoulli Denklemi" id="{60B18599-42D1-408A-B65D-17287F7B9C28}">
          <p14:sldIdLst/>
        </p14:section>
        <p14:section name="4.3.5.1 İçerisinde Pompa Bulunan Sistemler İçin Bernoulli Denklemi" id="{E98A682E-2193-4ACB-8E03-8DC8E2E1BF15}">
          <p14:sldIdLst>
            <p14:sldId id="384"/>
          </p14:sldIdLst>
        </p14:section>
        <p14:section name="4.3.5.2 İçerisinde Türbin Bulunan Sistemler İçin Bernoulli Denklemi" id="{E7C1068A-F931-4949-A362-A17A85EB1F36}">
          <p14:sldIdLst>
            <p14:sldId id="387"/>
          </p14:sldIdLst>
        </p14:section>
        <p14:section name="4.3.6 Bernoulli Denkleminin Uygulamaları" id="{FCEE5DC6-B130-4934-B4B0-057A4DE8B793}">
          <p14:sldIdLst>
            <p14:sldId id="40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99" autoAdjust="0"/>
    <p:restoredTop sz="95226" autoAdjust="0"/>
  </p:normalViewPr>
  <p:slideViewPr>
    <p:cSldViewPr snapToGrid="0">
      <p:cViewPr>
        <p:scale>
          <a:sx n="125" d="100"/>
          <a:sy n="125" d="100"/>
        </p:scale>
        <p:origin x="250" y="-3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 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A82FC4-0842-4594-8FC4-6FD2CBEA4628}" type="datetimeFigureOut">
              <a:rPr lang="tr-TR" smtClean="0"/>
              <a:t>11.09.2021</a:t>
            </a:fld>
            <a:endParaRPr lang="tr-TR"/>
          </a:p>
        </p:txBody>
      </p:sp>
      <p:sp>
        <p:nvSpPr>
          <p:cNvPr id="4" name="Slayt Resmi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4471F2-44F4-4C39-BD69-F590BC33091D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4077114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  <a:p>
            <a:endParaRPr lang="tr-TR" dirty="0"/>
          </a:p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4471F2-44F4-4C39-BD69-F590BC33091D}" type="slidenum">
              <a:rPr lang="tr-TR" smtClean="0"/>
              <a:t>2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2706266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  <a:p>
            <a:endParaRPr lang="tr-TR" dirty="0"/>
          </a:p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4471F2-44F4-4C39-BD69-F590BC33091D}" type="slidenum">
              <a:rPr lang="tr-TR" smtClean="0"/>
              <a:t>12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7897532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  <a:p>
            <a:endParaRPr lang="tr-TR" dirty="0"/>
          </a:p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4471F2-44F4-4C39-BD69-F590BC33091D}" type="slidenum">
              <a:rPr lang="tr-TR" smtClean="0"/>
              <a:t>14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7851704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  <a:p>
            <a:endParaRPr lang="tr-TR" dirty="0"/>
          </a:p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4471F2-44F4-4C39-BD69-F590BC33091D}" type="slidenum">
              <a:rPr lang="tr-TR" smtClean="0"/>
              <a:t>15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4390752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  <a:p>
            <a:endParaRPr lang="tr-TR" dirty="0"/>
          </a:p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4471F2-44F4-4C39-BD69-F590BC33091D}" type="slidenum">
              <a:rPr lang="tr-TR" smtClean="0"/>
              <a:t>16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5160511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  <a:p>
            <a:endParaRPr lang="tr-TR" dirty="0"/>
          </a:p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4471F2-44F4-4C39-BD69-F590BC33091D}" type="slidenum">
              <a:rPr lang="tr-TR" smtClean="0"/>
              <a:t>18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0057216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  <a:p>
            <a:endParaRPr lang="tr-TR" dirty="0"/>
          </a:p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4471F2-44F4-4C39-BD69-F590BC33091D}" type="slidenum">
              <a:rPr lang="tr-TR" smtClean="0"/>
              <a:t>20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2545503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  <a:p>
            <a:endParaRPr lang="tr-TR" dirty="0"/>
          </a:p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4471F2-44F4-4C39-BD69-F590BC33091D}" type="slidenum">
              <a:rPr lang="tr-TR" smtClean="0"/>
              <a:t>21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8328898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  <a:p>
            <a:endParaRPr lang="tr-TR" dirty="0"/>
          </a:p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4471F2-44F4-4C39-BD69-F590BC33091D}" type="slidenum">
              <a:rPr lang="tr-TR" smtClean="0"/>
              <a:t>23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60765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  <a:p>
            <a:endParaRPr lang="tr-TR" dirty="0"/>
          </a:p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4471F2-44F4-4C39-BD69-F590BC33091D}" type="slidenum">
              <a:rPr lang="tr-TR" smtClean="0"/>
              <a:t>24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4703027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  <a:p>
            <a:endParaRPr lang="tr-TR" dirty="0"/>
          </a:p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4471F2-44F4-4C39-BD69-F590BC33091D}" type="slidenum">
              <a:rPr lang="tr-TR" smtClean="0"/>
              <a:t>26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360347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  <a:p>
            <a:endParaRPr lang="tr-TR" dirty="0"/>
          </a:p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4471F2-44F4-4C39-BD69-F590BC33091D}" type="slidenum">
              <a:rPr lang="tr-TR" smtClean="0"/>
              <a:t>4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73620684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  <a:p>
            <a:endParaRPr lang="tr-TR" dirty="0"/>
          </a:p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4471F2-44F4-4C39-BD69-F590BC33091D}" type="slidenum">
              <a:rPr lang="tr-TR" smtClean="0"/>
              <a:t>27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02569541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  <a:p>
            <a:endParaRPr lang="tr-TR" dirty="0"/>
          </a:p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4471F2-44F4-4C39-BD69-F590BC33091D}" type="slidenum">
              <a:rPr lang="tr-TR" smtClean="0"/>
              <a:t>28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67309687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  <a:p>
            <a:endParaRPr lang="tr-TR" dirty="0"/>
          </a:p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4471F2-44F4-4C39-BD69-F590BC33091D}" type="slidenum">
              <a:rPr lang="tr-TR" smtClean="0"/>
              <a:t>31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001362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  <a:p>
            <a:endParaRPr lang="tr-TR" dirty="0"/>
          </a:p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4471F2-44F4-4C39-BD69-F590BC33091D}" type="slidenum">
              <a:rPr lang="tr-TR" smtClean="0"/>
              <a:t>32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57475968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  <a:p>
            <a:endParaRPr lang="tr-TR" dirty="0"/>
          </a:p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4471F2-44F4-4C39-BD69-F590BC33091D}" type="slidenum">
              <a:rPr lang="tr-TR" smtClean="0"/>
              <a:t>33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12678477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  <a:p>
            <a:endParaRPr lang="tr-TR" dirty="0"/>
          </a:p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4471F2-44F4-4C39-BD69-F590BC33091D}" type="slidenum">
              <a:rPr lang="tr-TR" smtClean="0"/>
              <a:t>34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44658116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  <a:p>
            <a:endParaRPr lang="tr-TR" dirty="0"/>
          </a:p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4471F2-44F4-4C39-BD69-F590BC33091D}" type="slidenum">
              <a:rPr lang="tr-TR" smtClean="0"/>
              <a:t>35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67465680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  <a:p>
            <a:endParaRPr lang="tr-TR" dirty="0"/>
          </a:p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4471F2-44F4-4C39-BD69-F590BC33091D}" type="slidenum">
              <a:rPr lang="tr-TR" smtClean="0"/>
              <a:t>37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98682515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  <a:p>
            <a:endParaRPr lang="tr-TR" dirty="0"/>
          </a:p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4471F2-44F4-4C39-BD69-F590BC33091D}" type="slidenum">
              <a:rPr lang="tr-TR" smtClean="0"/>
              <a:t>39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10915165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  <a:p>
            <a:endParaRPr lang="tr-TR" dirty="0"/>
          </a:p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4471F2-44F4-4C39-BD69-F590BC33091D}" type="slidenum">
              <a:rPr lang="tr-TR" smtClean="0"/>
              <a:t>40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0380211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  <a:p>
            <a:endParaRPr lang="tr-TR" dirty="0"/>
          </a:p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4471F2-44F4-4C39-BD69-F590BC33091D}" type="slidenum">
              <a:rPr lang="tr-TR" smtClean="0"/>
              <a:t>5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73522461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  <a:p>
            <a:endParaRPr lang="tr-TR" dirty="0"/>
          </a:p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4471F2-44F4-4C39-BD69-F590BC33091D}" type="slidenum">
              <a:rPr lang="tr-TR" smtClean="0"/>
              <a:t>41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32125828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  <a:p>
            <a:endParaRPr lang="tr-TR" dirty="0"/>
          </a:p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4471F2-44F4-4C39-BD69-F590BC33091D}" type="slidenum">
              <a:rPr lang="tr-TR" smtClean="0"/>
              <a:t>44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60978310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  <a:p>
            <a:endParaRPr lang="tr-TR" dirty="0"/>
          </a:p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4471F2-44F4-4C39-BD69-F590BC33091D}" type="slidenum">
              <a:rPr lang="tr-TR" smtClean="0"/>
              <a:t>45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68161744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  <a:p>
            <a:endParaRPr lang="tr-TR" dirty="0"/>
          </a:p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4471F2-44F4-4C39-BD69-F590BC33091D}" type="slidenum">
              <a:rPr lang="tr-TR" smtClean="0"/>
              <a:t>46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61917812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  <a:p>
            <a:endParaRPr lang="tr-TR" dirty="0"/>
          </a:p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4471F2-44F4-4C39-BD69-F590BC33091D}" type="slidenum">
              <a:rPr lang="tr-TR" smtClean="0"/>
              <a:t>47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80329818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  <a:p>
            <a:endParaRPr lang="tr-TR" dirty="0"/>
          </a:p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4471F2-44F4-4C39-BD69-F590BC33091D}" type="slidenum">
              <a:rPr lang="tr-TR" smtClean="0"/>
              <a:t>48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96182335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  <a:p>
            <a:endParaRPr lang="tr-TR" dirty="0"/>
          </a:p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4471F2-44F4-4C39-BD69-F590BC33091D}" type="slidenum">
              <a:rPr lang="tr-TR" smtClean="0"/>
              <a:t>49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55930202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  <a:p>
            <a:endParaRPr lang="tr-TR" dirty="0"/>
          </a:p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4471F2-44F4-4C39-BD69-F590BC33091D}" type="slidenum">
              <a:rPr lang="tr-TR" smtClean="0"/>
              <a:t>50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65780731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  <a:p>
            <a:endParaRPr lang="tr-TR" dirty="0"/>
          </a:p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4471F2-44F4-4C39-BD69-F590BC33091D}" type="slidenum">
              <a:rPr lang="tr-TR" smtClean="0"/>
              <a:t>52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82557163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  <a:p>
            <a:endParaRPr lang="tr-TR" dirty="0"/>
          </a:p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4471F2-44F4-4C39-BD69-F590BC33091D}" type="slidenum">
              <a:rPr lang="tr-TR" smtClean="0"/>
              <a:t>53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956894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  <a:p>
            <a:endParaRPr lang="tr-TR" dirty="0"/>
          </a:p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4471F2-44F4-4C39-BD69-F590BC33091D}" type="slidenum">
              <a:rPr lang="tr-TR" smtClean="0"/>
              <a:t>6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65884503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  <a:p>
            <a:endParaRPr lang="tr-TR" dirty="0"/>
          </a:p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4471F2-44F4-4C39-BD69-F590BC33091D}" type="slidenum">
              <a:rPr lang="tr-TR" smtClean="0"/>
              <a:t>55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01874292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  <a:p>
            <a:endParaRPr lang="tr-TR" dirty="0"/>
          </a:p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4471F2-44F4-4C39-BD69-F590BC33091D}" type="slidenum">
              <a:rPr lang="tr-TR" smtClean="0"/>
              <a:t>56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16846774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  <a:p>
            <a:endParaRPr lang="tr-TR" dirty="0"/>
          </a:p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4471F2-44F4-4C39-BD69-F590BC33091D}" type="slidenum">
              <a:rPr lang="tr-TR" smtClean="0"/>
              <a:t>57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4642433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  <a:p>
            <a:endParaRPr lang="tr-TR" dirty="0"/>
          </a:p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4471F2-44F4-4C39-BD69-F590BC33091D}" type="slidenum">
              <a:rPr lang="tr-TR" smtClean="0"/>
              <a:t>59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23037898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  <a:p>
            <a:endParaRPr lang="tr-TR" dirty="0"/>
          </a:p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4471F2-44F4-4C39-BD69-F590BC33091D}" type="slidenum">
              <a:rPr lang="tr-TR" smtClean="0"/>
              <a:t>60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038046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  <a:p>
            <a:endParaRPr lang="tr-TR" dirty="0"/>
          </a:p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4471F2-44F4-4C39-BD69-F590BC33091D}" type="slidenum">
              <a:rPr lang="tr-TR" smtClean="0"/>
              <a:t>7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6124327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  <a:p>
            <a:endParaRPr lang="tr-TR" dirty="0"/>
          </a:p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4471F2-44F4-4C39-BD69-F590BC33091D}" type="slidenum">
              <a:rPr lang="tr-TR" smtClean="0"/>
              <a:t>8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3249708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  <a:p>
            <a:endParaRPr lang="tr-TR" dirty="0"/>
          </a:p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4471F2-44F4-4C39-BD69-F590BC33091D}" type="slidenum">
              <a:rPr lang="tr-TR" smtClean="0"/>
              <a:t>9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6567940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  <a:p>
            <a:endParaRPr lang="tr-TR" dirty="0"/>
          </a:p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4471F2-44F4-4C39-BD69-F590BC33091D}" type="slidenum">
              <a:rPr lang="tr-TR" smtClean="0"/>
              <a:t>10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7498600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  <a:p>
            <a:endParaRPr lang="tr-TR" dirty="0"/>
          </a:p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4471F2-44F4-4C39-BD69-F590BC33091D}" type="slidenum">
              <a:rPr lang="tr-TR" smtClean="0"/>
              <a:t>11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7822498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/>
              <a:t>Asıl alt başlık stilini düzenlemek için tıklayın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D4C60-DD4C-4E24-A6D4-7B8FCA17BCAB}" type="datetimeFigureOut">
              <a:rPr lang="tr-TR" smtClean="0"/>
              <a:t>11.09.2021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F3DD1-B0B2-46C4-976C-90E64A52EFE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9203996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D4C60-DD4C-4E24-A6D4-7B8FCA17BCAB}" type="datetimeFigureOut">
              <a:rPr lang="tr-TR" smtClean="0"/>
              <a:t>11.09.2021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F3DD1-B0B2-46C4-976C-90E64A52EFE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5918998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D4C60-DD4C-4E24-A6D4-7B8FCA17BCAB}" type="datetimeFigureOut">
              <a:rPr lang="tr-TR" smtClean="0"/>
              <a:t>11.09.2021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F3DD1-B0B2-46C4-976C-90E64A52EFE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62092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D4C60-DD4C-4E24-A6D4-7B8FCA17BCAB}" type="datetimeFigureOut">
              <a:rPr lang="tr-TR" smtClean="0"/>
              <a:t>11.09.2021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F3DD1-B0B2-46C4-976C-90E64A52EFE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2588184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D4C60-DD4C-4E24-A6D4-7B8FCA17BCAB}" type="datetimeFigureOut">
              <a:rPr lang="tr-TR" smtClean="0"/>
              <a:t>11.09.2021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F3DD1-B0B2-46C4-976C-90E64A52EFE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5600781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D4C60-DD4C-4E24-A6D4-7B8FCA17BCAB}" type="datetimeFigureOut">
              <a:rPr lang="tr-TR" smtClean="0"/>
              <a:t>11.09.2021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F3DD1-B0B2-46C4-976C-90E64A52EFE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0076247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D4C60-DD4C-4E24-A6D4-7B8FCA17BCAB}" type="datetimeFigureOut">
              <a:rPr lang="tr-TR" smtClean="0"/>
              <a:t>11.09.2021</a:t>
            </a:fld>
            <a:endParaRPr lang="tr-T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F3DD1-B0B2-46C4-976C-90E64A52EFE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2033819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D4C60-DD4C-4E24-A6D4-7B8FCA17BCAB}" type="datetimeFigureOut">
              <a:rPr lang="tr-TR" smtClean="0"/>
              <a:t>11.09.2021</a:t>
            </a:fld>
            <a:endParaRPr lang="tr-T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F3DD1-B0B2-46C4-976C-90E64A52EFE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7918572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D4C60-DD4C-4E24-A6D4-7B8FCA17BCAB}" type="datetimeFigureOut">
              <a:rPr lang="tr-TR" smtClean="0"/>
              <a:t>11.09.2021</a:t>
            </a:fld>
            <a:endParaRPr lang="tr-T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F3DD1-B0B2-46C4-976C-90E64A52EFE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987408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D4C60-DD4C-4E24-A6D4-7B8FCA17BCAB}" type="datetimeFigureOut">
              <a:rPr lang="tr-TR" smtClean="0"/>
              <a:t>11.09.2021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F3DD1-B0B2-46C4-976C-90E64A52EFE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7048359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tr-TR"/>
              <a:t>Resim eklemek için simgeye tıklayın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D4C60-DD4C-4E24-A6D4-7B8FCA17BCAB}" type="datetimeFigureOut">
              <a:rPr lang="tr-TR" smtClean="0"/>
              <a:t>11.09.2021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F3DD1-B0B2-46C4-976C-90E64A52EFE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8972413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6D4C60-DD4C-4E24-A6D4-7B8FCA17BCAB}" type="datetimeFigureOut">
              <a:rPr lang="tr-TR" smtClean="0"/>
              <a:t>11.09.2021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6F3DD1-B0B2-46C4-976C-90E64A52EFE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3101647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jpe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Akışkan HD masaüstü duvar kağıtları bedava indir | Wallpaperbetter">
            <a:extLst>
              <a:ext uri="{FF2B5EF4-FFF2-40B4-BE49-F238E27FC236}">
                <a16:creationId xmlns:a16="http://schemas.microsoft.com/office/drawing/2014/main" id="{E4AD73E1-945B-49C6-B565-AF8FD74284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Elektronik Nedir? | WM Aracı">
            <a:extLst>
              <a:ext uri="{FF2B5EF4-FFF2-40B4-BE49-F238E27FC236}">
                <a16:creationId xmlns:a16="http://schemas.microsoft.com/office/drawing/2014/main" id="{5923E1BE-D75C-47A0-821A-4E3019AB720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2" y="3276602"/>
            <a:ext cx="3520911" cy="3520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r-TR"/>
          </a:p>
        </p:txBody>
      </p:sp>
      <p:sp>
        <p:nvSpPr>
          <p:cNvPr id="9" name="Metin kutusu 8">
            <a:extLst>
              <a:ext uri="{FF2B5EF4-FFF2-40B4-BE49-F238E27FC236}">
                <a16:creationId xmlns:a16="http://schemas.microsoft.com/office/drawing/2014/main" id="{EA2DA2BD-1898-450C-9250-6FC501F31344}"/>
              </a:ext>
            </a:extLst>
          </p:cNvPr>
          <p:cNvSpPr txBox="1"/>
          <p:nvPr/>
        </p:nvSpPr>
        <p:spPr>
          <a:xfrm>
            <a:off x="493577" y="2236543"/>
            <a:ext cx="815684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6000" dirty="0">
                <a:solidFill>
                  <a:schemeClr val="bg1"/>
                </a:solidFill>
              </a:rPr>
              <a:t>1.Giriş ve Genel Bilgiler</a:t>
            </a:r>
          </a:p>
        </p:txBody>
      </p:sp>
    </p:spTree>
    <p:extLst>
      <p:ext uri="{BB962C8B-B14F-4D97-AF65-F5344CB8AC3E}">
        <p14:creationId xmlns:p14="http://schemas.microsoft.com/office/powerpoint/2010/main" val="8638856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etin kutusu 1">
            <a:extLst>
              <a:ext uri="{FF2B5EF4-FFF2-40B4-BE49-F238E27FC236}">
                <a16:creationId xmlns:a16="http://schemas.microsoft.com/office/drawing/2014/main" id="{15F43568-B500-45F7-A96A-E2EDDBD944F5}"/>
              </a:ext>
            </a:extLst>
          </p:cNvPr>
          <p:cNvSpPr txBox="1"/>
          <p:nvPr/>
        </p:nvSpPr>
        <p:spPr>
          <a:xfrm>
            <a:off x="1875452" y="83976"/>
            <a:ext cx="560770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tr-TR" sz="2400" b="1" dirty="0"/>
              <a:t>2.6 Yüzeylere Etkiyen Hidrostatik Kuvvetler</a:t>
            </a:r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FAB94998-6A65-41CF-BD06-C07F8A5E302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3" r="7957"/>
          <a:stretch/>
        </p:blipFill>
        <p:spPr>
          <a:xfrm rot="16200000">
            <a:off x="1518455" y="1148729"/>
            <a:ext cx="610708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8736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Resim 5" descr="metin, beyaz tahta içeren bir resim&#10;&#10;Açıklama otomatik olarak oluşturuldu">
            <a:extLst>
              <a:ext uri="{FF2B5EF4-FFF2-40B4-BE49-F238E27FC236}">
                <a16:creationId xmlns:a16="http://schemas.microsoft.com/office/drawing/2014/main" id="{F8FB5E38-552D-4530-AE17-6D2260F83D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42999" y="85725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5262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6B72A812-E3A6-4986-93E0-9DB35836F2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42999" y="85725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8970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Akışkan HD masaüstü duvar kağıtları bedava indir | Wallpaperbetter">
            <a:extLst>
              <a:ext uri="{FF2B5EF4-FFF2-40B4-BE49-F238E27FC236}">
                <a16:creationId xmlns:a16="http://schemas.microsoft.com/office/drawing/2014/main" id="{E4AD73E1-945B-49C6-B565-AF8FD74284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Elektronik Nedir? | WM Aracı">
            <a:extLst>
              <a:ext uri="{FF2B5EF4-FFF2-40B4-BE49-F238E27FC236}">
                <a16:creationId xmlns:a16="http://schemas.microsoft.com/office/drawing/2014/main" id="{5923E1BE-D75C-47A0-821A-4E3019AB720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2" y="3276602"/>
            <a:ext cx="3520911" cy="3520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r-TR"/>
          </a:p>
        </p:txBody>
      </p:sp>
      <p:sp>
        <p:nvSpPr>
          <p:cNvPr id="9" name="Metin kutusu 8">
            <a:extLst>
              <a:ext uri="{FF2B5EF4-FFF2-40B4-BE49-F238E27FC236}">
                <a16:creationId xmlns:a16="http://schemas.microsoft.com/office/drawing/2014/main" id="{EA2DA2BD-1898-450C-9250-6FC501F31344}"/>
              </a:ext>
            </a:extLst>
          </p:cNvPr>
          <p:cNvSpPr txBox="1"/>
          <p:nvPr/>
        </p:nvSpPr>
        <p:spPr>
          <a:xfrm>
            <a:off x="493577" y="2236543"/>
            <a:ext cx="815684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6000" dirty="0">
                <a:solidFill>
                  <a:schemeClr val="bg1"/>
                </a:solidFill>
              </a:rPr>
              <a:t>3.Akışkan Kinematiği</a:t>
            </a:r>
          </a:p>
        </p:txBody>
      </p:sp>
    </p:spTree>
    <p:extLst>
      <p:ext uri="{BB962C8B-B14F-4D97-AF65-F5344CB8AC3E}">
        <p14:creationId xmlns:p14="http://schemas.microsoft.com/office/powerpoint/2010/main" val="31638908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etin kutusu 1">
            <a:extLst>
              <a:ext uri="{FF2B5EF4-FFF2-40B4-BE49-F238E27FC236}">
                <a16:creationId xmlns:a16="http://schemas.microsoft.com/office/drawing/2014/main" id="{15F43568-B500-45F7-A96A-E2EDDBD944F5}"/>
              </a:ext>
            </a:extLst>
          </p:cNvPr>
          <p:cNvSpPr txBox="1"/>
          <p:nvPr/>
        </p:nvSpPr>
        <p:spPr>
          <a:xfrm>
            <a:off x="2565918" y="74646"/>
            <a:ext cx="4012164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tr-TR" sz="2400" b="1" dirty="0"/>
              <a:t>3.2 Hız, İvme, Maddesel Türev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F80A8C0B-2475-455E-9DCE-4676CD47597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886" r="7821"/>
          <a:stretch/>
        </p:blipFill>
        <p:spPr>
          <a:xfrm rot="16200000">
            <a:off x="1897707" y="-430093"/>
            <a:ext cx="5348586" cy="7975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9430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E6623DFA-7271-4E55-B093-15B893F8660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27" r="58114"/>
          <a:stretch/>
        </p:blipFill>
        <p:spPr>
          <a:xfrm rot="16200000">
            <a:off x="2658014" y="-697712"/>
            <a:ext cx="3827972" cy="7705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2756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>
            <a:extLst>
              <a:ext uri="{FF2B5EF4-FFF2-40B4-BE49-F238E27FC236}">
                <a16:creationId xmlns:a16="http://schemas.microsoft.com/office/drawing/2014/main" id="{37872D70-A946-4E48-94AA-A0F38E65381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05" r="5850"/>
          <a:stretch/>
        </p:blipFill>
        <p:spPr>
          <a:xfrm rot="16200000">
            <a:off x="2070317" y="-361067"/>
            <a:ext cx="5171318" cy="7423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1877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Akışkan HD masaüstü duvar kağıtları bedava indir | Wallpaperbetter">
            <a:extLst>
              <a:ext uri="{FF2B5EF4-FFF2-40B4-BE49-F238E27FC236}">
                <a16:creationId xmlns:a16="http://schemas.microsoft.com/office/drawing/2014/main" id="{E4AD73E1-945B-49C6-B565-AF8FD74284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Elektronik Nedir? | WM Aracı">
            <a:extLst>
              <a:ext uri="{FF2B5EF4-FFF2-40B4-BE49-F238E27FC236}">
                <a16:creationId xmlns:a16="http://schemas.microsoft.com/office/drawing/2014/main" id="{5923E1BE-D75C-47A0-821A-4E3019AB720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2" y="3276602"/>
            <a:ext cx="3520911" cy="3520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r-TR"/>
          </a:p>
        </p:txBody>
      </p:sp>
      <p:sp>
        <p:nvSpPr>
          <p:cNvPr id="9" name="Metin kutusu 8">
            <a:extLst>
              <a:ext uri="{FF2B5EF4-FFF2-40B4-BE49-F238E27FC236}">
                <a16:creationId xmlns:a16="http://schemas.microsoft.com/office/drawing/2014/main" id="{EA2DA2BD-1898-450C-9250-6FC501F31344}"/>
              </a:ext>
            </a:extLst>
          </p:cNvPr>
          <p:cNvSpPr txBox="1"/>
          <p:nvPr/>
        </p:nvSpPr>
        <p:spPr>
          <a:xfrm>
            <a:off x="493577" y="2236543"/>
            <a:ext cx="815684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6000" dirty="0">
                <a:solidFill>
                  <a:schemeClr val="bg1"/>
                </a:solidFill>
              </a:rPr>
              <a:t>4.Hidrodinamik</a:t>
            </a:r>
          </a:p>
        </p:txBody>
      </p:sp>
    </p:spTree>
    <p:extLst>
      <p:ext uri="{BB962C8B-B14F-4D97-AF65-F5344CB8AC3E}">
        <p14:creationId xmlns:p14="http://schemas.microsoft.com/office/powerpoint/2010/main" val="35451295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 descr="metin içeren bir resim&#10;&#10;Açıklama otomatik olarak oluşturuldu">
            <a:extLst>
              <a:ext uri="{FF2B5EF4-FFF2-40B4-BE49-F238E27FC236}">
                <a16:creationId xmlns:a16="http://schemas.microsoft.com/office/drawing/2014/main" id="{29C5DC73-6466-4AEF-B337-ADAD4EEE927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45" t="6318" r="10807" b="7718"/>
          <a:stretch/>
        </p:blipFill>
        <p:spPr>
          <a:xfrm rot="16200000">
            <a:off x="1532104" y="-34736"/>
            <a:ext cx="6191767" cy="7427165"/>
          </a:xfrm>
          <a:prstGeom prst="rect">
            <a:avLst/>
          </a:prstGeom>
        </p:spPr>
      </p:pic>
      <p:sp>
        <p:nvSpPr>
          <p:cNvPr id="9" name="Metin kutusu 8">
            <a:extLst>
              <a:ext uri="{FF2B5EF4-FFF2-40B4-BE49-F238E27FC236}">
                <a16:creationId xmlns:a16="http://schemas.microsoft.com/office/drawing/2014/main" id="{1CC6AF25-3DB7-44DA-99A7-B6319507D09B}"/>
              </a:ext>
            </a:extLst>
          </p:cNvPr>
          <p:cNvSpPr txBox="1"/>
          <p:nvPr/>
        </p:nvSpPr>
        <p:spPr>
          <a:xfrm>
            <a:off x="3974840" y="55985"/>
            <a:ext cx="1268964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tr-TR" sz="2400" b="1" dirty="0"/>
              <a:t>4.1 Giriş</a:t>
            </a:r>
          </a:p>
        </p:txBody>
      </p:sp>
    </p:spTree>
    <p:extLst>
      <p:ext uri="{BB962C8B-B14F-4D97-AF65-F5344CB8AC3E}">
        <p14:creationId xmlns:p14="http://schemas.microsoft.com/office/powerpoint/2010/main" val="38863074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>
            <a:extLst>
              <a:ext uri="{FF2B5EF4-FFF2-40B4-BE49-F238E27FC236}">
                <a16:creationId xmlns:a16="http://schemas.microsoft.com/office/drawing/2014/main" id="{EBFB5D3B-C816-4D76-9E19-1510888A1B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6871" y="301375"/>
            <a:ext cx="5687619" cy="4293413"/>
          </a:xfrm>
          <a:prstGeom prst="rect">
            <a:avLst/>
          </a:prstGeom>
        </p:spPr>
      </p:pic>
      <p:pic>
        <p:nvPicPr>
          <p:cNvPr id="6" name="Resim 5">
            <a:extLst>
              <a:ext uri="{FF2B5EF4-FFF2-40B4-BE49-F238E27FC236}">
                <a16:creationId xmlns:a16="http://schemas.microsoft.com/office/drawing/2014/main" id="{1E29144E-A97D-4C39-80C5-DEED6BB935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6871" y="4921675"/>
            <a:ext cx="5687619" cy="1526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6169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5CB29AB0-DD6A-44AA-AED1-33CFFEAE0F8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21" b="14285"/>
          <a:stretch/>
        </p:blipFill>
        <p:spPr>
          <a:xfrm>
            <a:off x="1524388" y="257344"/>
            <a:ext cx="6369309" cy="6343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32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 descr="metin içeren bir resim&#10;&#10;Açıklama otomatik olarak oluşturuldu">
            <a:extLst>
              <a:ext uri="{FF2B5EF4-FFF2-40B4-BE49-F238E27FC236}">
                <a16:creationId xmlns:a16="http://schemas.microsoft.com/office/drawing/2014/main" id="{29C5DC73-6466-4AEF-B337-ADAD4EEE927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05" t="5836" r="64896" b="8475"/>
          <a:stretch/>
        </p:blipFill>
        <p:spPr>
          <a:xfrm rot="16200000">
            <a:off x="3140607" y="-1279151"/>
            <a:ext cx="2862786" cy="8761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5263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619E9E0D-357B-4E80-9C86-431D377CF5A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13" t="4478" r="8245" b="3491"/>
          <a:stretch/>
        </p:blipFill>
        <p:spPr>
          <a:xfrm rot="16200000">
            <a:off x="2264512" y="-1239952"/>
            <a:ext cx="4614975" cy="8576473"/>
          </a:xfrm>
          <a:prstGeom prst="rect">
            <a:avLst/>
          </a:prstGeom>
        </p:spPr>
      </p:pic>
      <p:sp>
        <p:nvSpPr>
          <p:cNvPr id="4" name="Metin kutusu 3">
            <a:extLst>
              <a:ext uri="{FF2B5EF4-FFF2-40B4-BE49-F238E27FC236}">
                <a16:creationId xmlns:a16="http://schemas.microsoft.com/office/drawing/2014/main" id="{26300EE2-CB87-487E-A2A5-51E3914FBC10}"/>
              </a:ext>
            </a:extLst>
          </p:cNvPr>
          <p:cNvSpPr txBox="1"/>
          <p:nvPr/>
        </p:nvSpPr>
        <p:spPr>
          <a:xfrm>
            <a:off x="2687216" y="65316"/>
            <a:ext cx="383488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tr-TR" sz="2400" b="1" dirty="0"/>
              <a:t>4.2 Sınır ve Başlangıç Şartları</a:t>
            </a: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DAB0A1DB-62A0-4A43-8C91-61ABEE766D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1646" y="5569589"/>
            <a:ext cx="5060706" cy="915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0718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>
            <a:extLst>
              <a:ext uri="{FF2B5EF4-FFF2-40B4-BE49-F238E27FC236}">
                <a16:creationId xmlns:a16="http://schemas.microsoft.com/office/drawing/2014/main" id="{3FE4944A-4FA5-42F4-868C-C4E2F75E06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39" t="4478" r="45491" b="5542"/>
          <a:stretch/>
        </p:blipFill>
        <p:spPr>
          <a:xfrm rot="16200000">
            <a:off x="2668554" y="-1623527"/>
            <a:ext cx="3806889" cy="7912359"/>
          </a:xfrm>
          <a:prstGeom prst="rect">
            <a:avLst/>
          </a:prstGeom>
        </p:spPr>
      </p:pic>
      <p:pic>
        <p:nvPicPr>
          <p:cNvPr id="6" name="Resim 5">
            <a:extLst>
              <a:ext uri="{FF2B5EF4-FFF2-40B4-BE49-F238E27FC236}">
                <a16:creationId xmlns:a16="http://schemas.microsoft.com/office/drawing/2014/main" id="{0F3A3D12-9E50-4D81-8FDD-1443298648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7066" y="4520200"/>
            <a:ext cx="5887272" cy="2067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1988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 descr="metin, beyaz tahta içeren bir resim&#10;&#10;Açıklama otomatik olarak oluşturuldu">
            <a:extLst>
              <a:ext uri="{FF2B5EF4-FFF2-40B4-BE49-F238E27FC236}">
                <a16:creationId xmlns:a16="http://schemas.microsoft.com/office/drawing/2014/main" id="{0A86CDF9-1C3D-4723-BE4A-991E39A23BE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55" r="11563" b="41587"/>
          <a:stretch/>
        </p:blipFill>
        <p:spPr>
          <a:xfrm rot="16200000">
            <a:off x="3639278" y="-1591815"/>
            <a:ext cx="1865444" cy="6394037"/>
          </a:xfrm>
          <a:prstGeom prst="rect">
            <a:avLst/>
          </a:prstGeom>
        </p:spPr>
      </p:pic>
      <p:sp>
        <p:nvSpPr>
          <p:cNvPr id="4" name="Metin kutusu 3">
            <a:extLst>
              <a:ext uri="{FF2B5EF4-FFF2-40B4-BE49-F238E27FC236}">
                <a16:creationId xmlns:a16="http://schemas.microsoft.com/office/drawing/2014/main" id="{5576C95D-2ABA-4234-A42A-2290CD174745}"/>
              </a:ext>
            </a:extLst>
          </p:cNvPr>
          <p:cNvSpPr txBox="1"/>
          <p:nvPr/>
        </p:nvSpPr>
        <p:spPr>
          <a:xfrm>
            <a:off x="2052733" y="65316"/>
            <a:ext cx="503853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tr-TR" sz="2400" b="1" dirty="0"/>
              <a:t>4.3 Hidrodinamiğin Temel Denklemleri</a:t>
            </a:r>
          </a:p>
        </p:txBody>
      </p:sp>
    </p:spTree>
    <p:extLst>
      <p:ext uri="{BB962C8B-B14F-4D97-AF65-F5344CB8AC3E}">
        <p14:creationId xmlns:p14="http://schemas.microsoft.com/office/powerpoint/2010/main" val="38069201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 descr="metin, beyaz tahta içeren bir resim&#10;&#10;Açıklama otomatik olarak oluşturuldu">
            <a:extLst>
              <a:ext uri="{FF2B5EF4-FFF2-40B4-BE49-F238E27FC236}">
                <a16:creationId xmlns:a16="http://schemas.microsoft.com/office/drawing/2014/main" id="{0A86CDF9-1C3D-4723-BE4A-991E39A23BE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844" t="5066" r="25206" b="5705"/>
          <a:stretch/>
        </p:blipFill>
        <p:spPr>
          <a:xfrm rot="16200000">
            <a:off x="2921166" y="-490542"/>
            <a:ext cx="3508311" cy="7839083"/>
          </a:xfrm>
          <a:prstGeom prst="rect">
            <a:avLst/>
          </a:prstGeom>
        </p:spPr>
      </p:pic>
      <p:sp>
        <p:nvSpPr>
          <p:cNvPr id="4" name="Metin kutusu 3">
            <a:extLst>
              <a:ext uri="{FF2B5EF4-FFF2-40B4-BE49-F238E27FC236}">
                <a16:creationId xmlns:a16="http://schemas.microsoft.com/office/drawing/2014/main" id="{5576C95D-2ABA-4234-A42A-2290CD174745}"/>
              </a:ext>
            </a:extLst>
          </p:cNvPr>
          <p:cNvSpPr txBox="1"/>
          <p:nvPr/>
        </p:nvSpPr>
        <p:spPr>
          <a:xfrm>
            <a:off x="1026366" y="65316"/>
            <a:ext cx="7091267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tr-TR" sz="2400" b="1" dirty="0"/>
              <a:t>4.3.1 Kütlenin Korunumu Kanunu (Süreklilik Denklemi)</a:t>
            </a:r>
          </a:p>
        </p:txBody>
      </p:sp>
    </p:spTree>
    <p:extLst>
      <p:ext uri="{BB962C8B-B14F-4D97-AF65-F5344CB8AC3E}">
        <p14:creationId xmlns:p14="http://schemas.microsoft.com/office/powerpoint/2010/main" val="29867062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 descr="metin, beyaz tahta içeren bir resim&#10;&#10;Açıklama otomatik olarak oluşturuldu">
            <a:extLst>
              <a:ext uri="{FF2B5EF4-FFF2-40B4-BE49-F238E27FC236}">
                <a16:creationId xmlns:a16="http://schemas.microsoft.com/office/drawing/2014/main" id="{F2FF6B00-89BA-4777-918A-5FF9697D9BC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3" t="7229" r="56081" b="7281"/>
          <a:stretch/>
        </p:blipFill>
        <p:spPr>
          <a:xfrm rot="16200000">
            <a:off x="2533260" y="-822009"/>
            <a:ext cx="4077479" cy="6318659"/>
          </a:xfrm>
          <a:prstGeom prst="rect">
            <a:avLst/>
          </a:prstGeom>
        </p:spPr>
      </p:pic>
      <p:pic>
        <p:nvPicPr>
          <p:cNvPr id="5" name="Resim 4" descr="metin, beyaz tahta içeren bir resim&#10;&#10;Açıklama otomatik olarak oluşturuldu">
            <a:extLst>
              <a:ext uri="{FF2B5EF4-FFF2-40B4-BE49-F238E27FC236}">
                <a16:creationId xmlns:a16="http://schemas.microsoft.com/office/drawing/2014/main" id="{AC7CA646-1854-4D21-A547-52B938BE9DD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340" t="5374" r="8979" b="5374"/>
          <a:stretch/>
        </p:blipFill>
        <p:spPr>
          <a:xfrm rot="16200000">
            <a:off x="3595947" y="2321398"/>
            <a:ext cx="1952107" cy="6318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6649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 descr="metin, beyaz tahta içeren bir resim&#10;&#10;Açıklama otomatik olarak oluşturuldu">
            <a:extLst>
              <a:ext uri="{FF2B5EF4-FFF2-40B4-BE49-F238E27FC236}">
                <a16:creationId xmlns:a16="http://schemas.microsoft.com/office/drawing/2014/main" id="{6CF86D37-4132-449A-BCE3-98952320D40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3" t="4105" r="31565" b="8639"/>
          <a:stretch/>
        </p:blipFill>
        <p:spPr>
          <a:xfrm rot="16200000">
            <a:off x="1489282" y="143576"/>
            <a:ext cx="6417367" cy="6484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311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F7F7F94F-F995-4232-955F-25F34D3FA72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5" t="6463" r="10612" b="8277"/>
          <a:stretch/>
        </p:blipFill>
        <p:spPr>
          <a:xfrm rot="16200000">
            <a:off x="1361218" y="1063690"/>
            <a:ext cx="6421564" cy="4730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1231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5472CCF2-BFF9-459C-B18E-7E64EB072F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271" t="5183" r="11973" b="9272"/>
          <a:stretch/>
        </p:blipFill>
        <p:spPr>
          <a:xfrm rot="16200000">
            <a:off x="2421199" y="-438538"/>
            <a:ext cx="4301599" cy="8425542"/>
          </a:xfrm>
          <a:prstGeom prst="rect">
            <a:avLst/>
          </a:prstGeom>
        </p:spPr>
      </p:pic>
      <p:sp>
        <p:nvSpPr>
          <p:cNvPr id="4" name="Metin kutusu 3">
            <a:extLst>
              <a:ext uri="{FF2B5EF4-FFF2-40B4-BE49-F238E27FC236}">
                <a16:creationId xmlns:a16="http://schemas.microsoft.com/office/drawing/2014/main" id="{704BBB56-E271-43F3-9A33-05F93EFEB54F}"/>
              </a:ext>
            </a:extLst>
          </p:cNvPr>
          <p:cNvSpPr txBox="1"/>
          <p:nvPr/>
        </p:nvSpPr>
        <p:spPr>
          <a:xfrm>
            <a:off x="1518557" y="102637"/>
            <a:ext cx="6106885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tr-TR" sz="2400" b="1" dirty="0"/>
              <a:t>4.3.2.3 Sürtünmeli Akışlar İçin Lineer Momentum (Navier-Stokes) Denklemi</a:t>
            </a:r>
          </a:p>
        </p:txBody>
      </p:sp>
    </p:spTree>
    <p:extLst>
      <p:ext uri="{BB962C8B-B14F-4D97-AF65-F5344CB8AC3E}">
        <p14:creationId xmlns:p14="http://schemas.microsoft.com/office/powerpoint/2010/main" val="5735854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>
            <a:extLst>
              <a:ext uri="{FF2B5EF4-FFF2-40B4-BE49-F238E27FC236}">
                <a16:creationId xmlns:a16="http://schemas.microsoft.com/office/drawing/2014/main" id="{B7639F49-0798-405B-A604-7E2AADE7360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3" t="5183" r="46305" b="9272"/>
          <a:stretch/>
        </p:blipFill>
        <p:spPr>
          <a:xfrm rot="16200000">
            <a:off x="1389355" y="-524847"/>
            <a:ext cx="6500583" cy="7907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1257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Akışkan HD masaüstü duvar kağıtları bedava indir | Wallpaperbetter">
            <a:extLst>
              <a:ext uri="{FF2B5EF4-FFF2-40B4-BE49-F238E27FC236}">
                <a16:creationId xmlns:a16="http://schemas.microsoft.com/office/drawing/2014/main" id="{E4AD73E1-945B-49C6-B565-AF8FD74284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Elektronik Nedir? | WM Aracı">
            <a:extLst>
              <a:ext uri="{FF2B5EF4-FFF2-40B4-BE49-F238E27FC236}">
                <a16:creationId xmlns:a16="http://schemas.microsoft.com/office/drawing/2014/main" id="{5923E1BE-D75C-47A0-821A-4E3019AB720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2" y="3276602"/>
            <a:ext cx="3520911" cy="3520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r-TR"/>
          </a:p>
        </p:txBody>
      </p:sp>
      <p:sp>
        <p:nvSpPr>
          <p:cNvPr id="9" name="Metin kutusu 8">
            <a:extLst>
              <a:ext uri="{FF2B5EF4-FFF2-40B4-BE49-F238E27FC236}">
                <a16:creationId xmlns:a16="http://schemas.microsoft.com/office/drawing/2014/main" id="{EA2DA2BD-1898-450C-9250-6FC501F31344}"/>
              </a:ext>
            </a:extLst>
          </p:cNvPr>
          <p:cNvSpPr txBox="1"/>
          <p:nvPr/>
        </p:nvSpPr>
        <p:spPr>
          <a:xfrm>
            <a:off x="493577" y="2236543"/>
            <a:ext cx="815684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6000" dirty="0">
                <a:solidFill>
                  <a:schemeClr val="bg1"/>
                </a:solidFill>
              </a:rPr>
              <a:t>2.Hidrostatik</a:t>
            </a:r>
          </a:p>
        </p:txBody>
      </p:sp>
    </p:spTree>
    <p:extLst>
      <p:ext uri="{BB962C8B-B14F-4D97-AF65-F5344CB8AC3E}">
        <p14:creationId xmlns:p14="http://schemas.microsoft.com/office/powerpoint/2010/main" val="17402042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D0F5B14D-315E-41A2-A0FA-B85B8E2BD6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25" t="5375" r="11157" b="15351"/>
          <a:stretch/>
        </p:blipFill>
        <p:spPr>
          <a:xfrm rot="16200000">
            <a:off x="1253911" y="830424"/>
            <a:ext cx="6636178" cy="5197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5179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A78A2DF6-730C-466F-8109-1CD632CADB5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25" t="5375" r="11157" b="15351"/>
          <a:stretch/>
        </p:blipFill>
        <p:spPr>
          <a:xfrm rot="16200000">
            <a:off x="1253911" y="830424"/>
            <a:ext cx="6636178" cy="5197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6463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62F2A83E-CE14-45F5-8E22-3A5DD4E5941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63" t="3923" r="11156" b="7370"/>
          <a:stretch/>
        </p:blipFill>
        <p:spPr>
          <a:xfrm rot="16200000">
            <a:off x="1267816" y="391885"/>
            <a:ext cx="6608367" cy="6074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2379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 descr="metin, beyaz tahta içeren bir resim&#10;&#10;Açıklama otomatik olarak oluşturuldu">
            <a:extLst>
              <a:ext uri="{FF2B5EF4-FFF2-40B4-BE49-F238E27FC236}">
                <a16:creationId xmlns:a16="http://schemas.microsoft.com/office/drawing/2014/main" id="{19EB4E00-8DA1-4859-ACD3-2F6A956571C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98" t="5918" r="14013" b="7007"/>
          <a:stretch/>
        </p:blipFill>
        <p:spPr>
          <a:xfrm rot="16200000">
            <a:off x="1702834" y="545840"/>
            <a:ext cx="5738332" cy="5766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9664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170DE86E-6667-48D1-BFAA-FA11BE33FC4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674" t="2653" r="11292" b="3922"/>
          <a:stretch/>
        </p:blipFill>
        <p:spPr>
          <a:xfrm rot="16200000">
            <a:off x="2245180" y="-191278"/>
            <a:ext cx="4653640" cy="7240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0720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CEE9F8DE-888C-4B4C-B38D-EFF0934202E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37" t="7732" r="2586" b="5374"/>
          <a:stretch/>
        </p:blipFill>
        <p:spPr>
          <a:xfrm rot="16200000">
            <a:off x="1366520" y="-149409"/>
            <a:ext cx="6410960" cy="7156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9537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 descr="metin, beyaz tahta içeren bir resim&#10;&#10;Açıklama otomatik olarak oluşturuldu">
            <a:extLst>
              <a:ext uri="{FF2B5EF4-FFF2-40B4-BE49-F238E27FC236}">
                <a16:creationId xmlns:a16="http://schemas.microsoft.com/office/drawing/2014/main" id="{B9D17CEB-1112-4476-A1DE-850A0AB6E79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951" t="5737" r="10612" b="5919"/>
          <a:stretch/>
        </p:blipFill>
        <p:spPr>
          <a:xfrm rot="16200000">
            <a:off x="3467267" y="1088107"/>
            <a:ext cx="2209468" cy="7531783"/>
          </a:xfrm>
          <a:prstGeom prst="rect">
            <a:avLst/>
          </a:prstGeom>
        </p:spPr>
      </p:pic>
      <p:pic>
        <p:nvPicPr>
          <p:cNvPr id="5" name="Resim 4">
            <a:extLst>
              <a:ext uri="{FF2B5EF4-FFF2-40B4-BE49-F238E27FC236}">
                <a16:creationId xmlns:a16="http://schemas.microsoft.com/office/drawing/2014/main" id="{FD4CA46A-E9FB-483E-B7F6-B45AB8F246D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17" t="7732" r="61481" b="5374"/>
          <a:stretch/>
        </p:blipFill>
        <p:spPr>
          <a:xfrm rot="16200000">
            <a:off x="3069479" y="-1732956"/>
            <a:ext cx="3005040" cy="7531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00479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 descr="metin, beyaz tahta içeren bir resim&#10;&#10;Açıklama otomatik olarak oluşturuldu">
            <a:extLst>
              <a:ext uri="{FF2B5EF4-FFF2-40B4-BE49-F238E27FC236}">
                <a16:creationId xmlns:a16="http://schemas.microsoft.com/office/drawing/2014/main" id="{A91B328E-1720-464D-85ED-98B8DF5FB7D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74" t="5737" r="31671" b="5919"/>
          <a:stretch/>
        </p:blipFill>
        <p:spPr>
          <a:xfrm rot="16200000">
            <a:off x="1641739" y="537864"/>
            <a:ext cx="5901160" cy="6383279"/>
          </a:xfrm>
          <a:prstGeom prst="rect">
            <a:avLst/>
          </a:prstGeom>
        </p:spPr>
      </p:pic>
      <p:sp>
        <p:nvSpPr>
          <p:cNvPr id="4" name="Metin kutusu 3">
            <a:extLst>
              <a:ext uri="{FF2B5EF4-FFF2-40B4-BE49-F238E27FC236}">
                <a16:creationId xmlns:a16="http://schemas.microsoft.com/office/drawing/2014/main" id="{4F4041EC-3DEA-43E8-BD58-84FD049DAA68}"/>
              </a:ext>
            </a:extLst>
          </p:cNvPr>
          <p:cNvSpPr txBox="1"/>
          <p:nvPr/>
        </p:nvSpPr>
        <p:spPr>
          <a:xfrm>
            <a:off x="657678" y="86476"/>
            <a:ext cx="7869283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tr-TR" sz="2400" b="1" dirty="0"/>
              <a:t>4.3.2.4 Navier-Stokes ve Süreklilik Denklemlerinin Çözümleri</a:t>
            </a:r>
          </a:p>
        </p:txBody>
      </p:sp>
    </p:spTree>
    <p:extLst>
      <p:ext uri="{BB962C8B-B14F-4D97-AF65-F5344CB8AC3E}">
        <p14:creationId xmlns:p14="http://schemas.microsoft.com/office/powerpoint/2010/main" val="30322657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>
            <a:extLst>
              <a:ext uri="{FF2B5EF4-FFF2-40B4-BE49-F238E27FC236}">
                <a16:creationId xmlns:a16="http://schemas.microsoft.com/office/drawing/2014/main" id="{1450AB86-FCF9-43DF-8A68-9A3F740326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152" t="4370" r="10517" b="8716"/>
          <a:stretch/>
        </p:blipFill>
        <p:spPr>
          <a:xfrm rot="16200000">
            <a:off x="3756553" y="-1133254"/>
            <a:ext cx="1630893" cy="8621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1194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777D783B-FCA7-4935-AE62-FD8D96F4954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04" t="4370" r="24866" b="8716"/>
          <a:stretch/>
        </p:blipFill>
        <p:spPr>
          <a:xfrm rot="16200000">
            <a:off x="1774316" y="750443"/>
            <a:ext cx="6021206" cy="5820797"/>
          </a:xfrm>
          <a:prstGeom prst="rect">
            <a:avLst/>
          </a:prstGeom>
        </p:spPr>
      </p:pic>
      <p:sp>
        <p:nvSpPr>
          <p:cNvPr id="4" name="Metin kutusu 3">
            <a:extLst>
              <a:ext uri="{FF2B5EF4-FFF2-40B4-BE49-F238E27FC236}">
                <a16:creationId xmlns:a16="http://schemas.microsoft.com/office/drawing/2014/main" id="{DCE1F838-742D-4AB5-914F-63E485AC2A45}"/>
              </a:ext>
            </a:extLst>
          </p:cNvPr>
          <p:cNvSpPr txBox="1"/>
          <p:nvPr/>
        </p:nvSpPr>
        <p:spPr>
          <a:xfrm>
            <a:off x="355600" y="106796"/>
            <a:ext cx="849376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tr-TR" sz="2400" b="1" dirty="0"/>
              <a:t>4.3.2.4.a Biri Hareketli İki Paralel Levha Arasındaki Laminer Akış</a:t>
            </a:r>
          </a:p>
        </p:txBody>
      </p:sp>
    </p:spTree>
    <p:extLst>
      <p:ext uri="{BB962C8B-B14F-4D97-AF65-F5344CB8AC3E}">
        <p14:creationId xmlns:p14="http://schemas.microsoft.com/office/powerpoint/2010/main" val="10249340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etin kutusu 1">
            <a:extLst>
              <a:ext uri="{FF2B5EF4-FFF2-40B4-BE49-F238E27FC236}">
                <a16:creationId xmlns:a16="http://schemas.microsoft.com/office/drawing/2014/main" id="{15F43568-B500-45F7-A96A-E2EDDBD944F5}"/>
              </a:ext>
            </a:extLst>
          </p:cNvPr>
          <p:cNvSpPr txBox="1"/>
          <p:nvPr/>
        </p:nvSpPr>
        <p:spPr>
          <a:xfrm>
            <a:off x="877076" y="111968"/>
            <a:ext cx="7707087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tr-TR" sz="2400" b="1" dirty="0"/>
              <a:t>2.1 Hareketsiz Akışkan İçerisinde Bir Nokta Etrafında Basınç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1325A564-67F7-4FBE-A497-3F3602EF933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42" b="43673"/>
          <a:stretch/>
        </p:blipFill>
        <p:spPr>
          <a:xfrm>
            <a:off x="442980" y="1012571"/>
            <a:ext cx="7973232" cy="5122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27200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6EB10FF6-470A-4B42-A04F-F7370CC3526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03" t="4766" r="8741" b="8519"/>
          <a:stretch/>
        </p:blipFill>
        <p:spPr>
          <a:xfrm rot="16200000">
            <a:off x="1269603" y="858519"/>
            <a:ext cx="6604794" cy="5140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59988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182E1AD4-0ACB-4DCE-A71B-D9FEBAEF938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225" t="5012" r="8299" b="4467"/>
          <a:stretch/>
        </p:blipFill>
        <p:spPr>
          <a:xfrm rot="16200000">
            <a:off x="1748450" y="-368753"/>
            <a:ext cx="5647100" cy="7595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02076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>
            <a:extLst>
              <a:ext uri="{FF2B5EF4-FFF2-40B4-BE49-F238E27FC236}">
                <a16:creationId xmlns:a16="http://schemas.microsoft.com/office/drawing/2014/main" id="{3208629B-9972-4F93-B1A4-39A55ED3035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08" t="5012" r="59989" b="4467"/>
          <a:stretch/>
        </p:blipFill>
        <p:spPr>
          <a:xfrm rot="16200000">
            <a:off x="2909720" y="-810837"/>
            <a:ext cx="3485038" cy="8479674"/>
          </a:xfrm>
          <a:prstGeom prst="rect">
            <a:avLst/>
          </a:prstGeom>
        </p:spPr>
      </p:pic>
      <p:sp>
        <p:nvSpPr>
          <p:cNvPr id="5" name="Metin kutusu 4">
            <a:extLst>
              <a:ext uri="{FF2B5EF4-FFF2-40B4-BE49-F238E27FC236}">
                <a16:creationId xmlns:a16="http://schemas.microsoft.com/office/drawing/2014/main" id="{344E152F-40E4-4CBE-9B78-8D4AFB286BC8}"/>
              </a:ext>
            </a:extLst>
          </p:cNvPr>
          <p:cNvSpPr txBox="1"/>
          <p:nvPr/>
        </p:nvSpPr>
        <p:spPr>
          <a:xfrm>
            <a:off x="1400719" y="106796"/>
            <a:ext cx="634256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tr-TR" sz="2400" b="1" dirty="0"/>
              <a:t>4.3.2.4.c Silindirik Boru İçerisindeki Laminer Akış</a:t>
            </a:r>
          </a:p>
        </p:txBody>
      </p:sp>
    </p:spTree>
    <p:extLst>
      <p:ext uri="{BB962C8B-B14F-4D97-AF65-F5344CB8AC3E}">
        <p14:creationId xmlns:p14="http://schemas.microsoft.com/office/powerpoint/2010/main" val="184029094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Resim 6">
            <a:extLst>
              <a:ext uri="{FF2B5EF4-FFF2-40B4-BE49-F238E27FC236}">
                <a16:creationId xmlns:a16="http://schemas.microsoft.com/office/drawing/2014/main" id="{E9215DBC-5AC5-442B-B0DF-135310355F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2048" y="1412401"/>
            <a:ext cx="3208154" cy="718710"/>
          </a:xfrm>
          <a:prstGeom prst="rect">
            <a:avLst/>
          </a:prstGeom>
        </p:spPr>
      </p:pic>
      <p:pic>
        <p:nvPicPr>
          <p:cNvPr id="9" name="Resim 8">
            <a:extLst>
              <a:ext uri="{FF2B5EF4-FFF2-40B4-BE49-F238E27FC236}">
                <a16:creationId xmlns:a16="http://schemas.microsoft.com/office/drawing/2014/main" id="{88275C3F-100B-49EE-B136-C9D5578844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8235" y="307311"/>
            <a:ext cx="3035780" cy="553825"/>
          </a:xfrm>
          <a:prstGeom prst="rect">
            <a:avLst/>
          </a:prstGeom>
        </p:spPr>
      </p:pic>
      <p:pic>
        <p:nvPicPr>
          <p:cNvPr id="11" name="Resim 10">
            <a:extLst>
              <a:ext uri="{FF2B5EF4-FFF2-40B4-BE49-F238E27FC236}">
                <a16:creationId xmlns:a16="http://schemas.microsoft.com/office/drawing/2014/main" id="{9C379F22-CDF6-4BA2-A6E4-E1F38BC1F2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8486" y="853541"/>
            <a:ext cx="5971378" cy="551811"/>
          </a:xfrm>
          <a:prstGeom prst="rect">
            <a:avLst/>
          </a:prstGeom>
        </p:spPr>
      </p:pic>
      <p:pic>
        <p:nvPicPr>
          <p:cNvPr id="13" name="Resim 12">
            <a:extLst>
              <a:ext uri="{FF2B5EF4-FFF2-40B4-BE49-F238E27FC236}">
                <a16:creationId xmlns:a16="http://schemas.microsoft.com/office/drawing/2014/main" id="{8796E1FD-CADB-449C-B712-388502EED6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20237" y="4435824"/>
            <a:ext cx="3903526" cy="1627276"/>
          </a:xfrm>
          <a:prstGeom prst="rect">
            <a:avLst/>
          </a:prstGeom>
        </p:spPr>
      </p:pic>
      <p:pic>
        <p:nvPicPr>
          <p:cNvPr id="15" name="Resim 14">
            <a:extLst>
              <a:ext uri="{FF2B5EF4-FFF2-40B4-BE49-F238E27FC236}">
                <a16:creationId xmlns:a16="http://schemas.microsoft.com/office/drawing/2014/main" id="{BC15D5A1-0F8F-4D26-A30D-7674D4F379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24603" y="2921311"/>
            <a:ext cx="3343044" cy="750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15374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etin kutusu 3">
            <a:extLst>
              <a:ext uri="{FF2B5EF4-FFF2-40B4-BE49-F238E27FC236}">
                <a16:creationId xmlns:a16="http://schemas.microsoft.com/office/drawing/2014/main" id="{7C46666E-3140-4A55-97C4-A4080D72D1CC}"/>
              </a:ext>
            </a:extLst>
          </p:cNvPr>
          <p:cNvSpPr txBox="1"/>
          <p:nvPr/>
        </p:nvSpPr>
        <p:spPr>
          <a:xfrm>
            <a:off x="3128085" y="65314"/>
            <a:ext cx="2887826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tr-TR" sz="2400" b="1" dirty="0"/>
              <a:t>4.3.3 Enerji Denklemi</a:t>
            </a: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2C5C80D0-5530-4BB2-8E1E-208482B9DB0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434" r="10748" b="10238"/>
          <a:stretch/>
        </p:blipFill>
        <p:spPr>
          <a:xfrm rot="16200000">
            <a:off x="3558715" y="-2545631"/>
            <a:ext cx="1884784" cy="8562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1755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1CD270B2-0A0D-48D2-90C7-51089074A81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19" r="25807" b="9422"/>
          <a:stretch/>
        </p:blipFill>
        <p:spPr>
          <a:xfrm rot="16200000">
            <a:off x="1446589" y="1059735"/>
            <a:ext cx="6116883" cy="5265781"/>
          </a:xfrm>
          <a:prstGeom prst="rect">
            <a:avLst/>
          </a:prstGeom>
        </p:spPr>
      </p:pic>
      <p:sp>
        <p:nvSpPr>
          <p:cNvPr id="4" name="Metin kutusu 3">
            <a:extLst>
              <a:ext uri="{FF2B5EF4-FFF2-40B4-BE49-F238E27FC236}">
                <a16:creationId xmlns:a16="http://schemas.microsoft.com/office/drawing/2014/main" id="{7C46666E-3140-4A55-97C4-A4080D72D1CC}"/>
              </a:ext>
            </a:extLst>
          </p:cNvPr>
          <p:cNvSpPr txBox="1"/>
          <p:nvPr/>
        </p:nvSpPr>
        <p:spPr>
          <a:xfrm>
            <a:off x="1564625" y="86911"/>
            <a:ext cx="6036907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tr-TR" sz="2400" b="1" dirty="0"/>
              <a:t>4.3.3.1 Sürtünmeli Akışlar İçin Enerji Denklemi</a:t>
            </a:r>
          </a:p>
        </p:txBody>
      </p:sp>
    </p:spTree>
    <p:extLst>
      <p:ext uri="{BB962C8B-B14F-4D97-AF65-F5344CB8AC3E}">
        <p14:creationId xmlns:p14="http://schemas.microsoft.com/office/powerpoint/2010/main" val="131868270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 descr="metin, beyaz tahta içeren bir resim&#10;&#10;Açıklama otomatik olarak oluşturuldu">
            <a:extLst>
              <a:ext uri="{FF2B5EF4-FFF2-40B4-BE49-F238E27FC236}">
                <a16:creationId xmlns:a16="http://schemas.microsoft.com/office/drawing/2014/main" id="{1D40F89E-DAC3-4A37-93C3-F0B907DF9A7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23" t="7732" r="11157" b="5623"/>
          <a:stretch/>
        </p:blipFill>
        <p:spPr>
          <a:xfrm rot="16200000">
            <a:off x="1216592" y="793102"/>
            <a:ext cx="6710815" cy="5271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22042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B6068B28-4C74-4334-A82D-93F06E41CE1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24" t="9184" r="16599" b="9184"/>
          <a:stretch/>
        </p:blipFill>
        <p:spPr>
          <a:xfrm rot="16200000">
            <a:off x="1510999" y="-49409"/>
            <a:ext cx="6122002" cy="6956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12501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 descr="metin, beyaz tahta içeren bir resim&#10;&#10;Açıklama otomatik olarak oluşturuldu">
            <a:extLst>
              <a:ext uri="{FF2B5EF4-FFF2-40B4-BE49-F238E27FC236}">
                <a16:creationId xmlns:a16="http://schemas.microsoft.com/office/drawing/2014/main" id="{B9B73CD2-AD0A-47C9-915F-D035E88CE87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571" t="6281" r="11292" b="5374"/>
          <a:stretch/>
        </p:blipFill>
        <p:spPr>
          <a:xfrm rot="16200000">
            <a:off x="1734045" y="-737000"/>
            <a:ext cx="5675909" cy="8331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9632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 descr="metin, beyaz tahta içeren bir resim&#10;&#10;Açıklama otomatik olarak oluşturuldu">
            <a:extLst>
              <a:ext uri="{FF2B5EF4-FFF2-40B4-BE49-F238E27FC236}">
                <a16:creationId xmlns:a16="http://schemas.microsoft.com/office/drawing/2014/main" id="{B9B73CD2-AD0A-47C9-915F-D035E88CE87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90" t="6281" r="57145" b="5374"/>
          <a:stretch/>
        </p:blipFill>
        <p:spPr>
          <a:xfrm rot="16200000">
            <a:off x="2105806" y="-481567"/>
            <a:ext cx="4932387" cy="8608415"/>
          </a:xfrm>
          <a:prstGeom prst="rect">
            <a:avLst/>
          </a:prstGeom>
        </p:spPr>
      </p:pic>
      <p:sp>
        <p:nvSpPr>
          <p:cNvPr id="4" name="Metin kutusu 3">
            <a:extLst>
              <a:ext uri="{FF2B5EF4-FFF2-40B4-BE49-F238E27FC236}">
                <a16:creationId xmlns:a16="http://schemas.microsoft.com/office/drawing/2014/main" id="{23AED5B2-5A2C-4A40-A79C-D1594B90E86C}"/>
              </a:ext>
            </a:extLst>
          </p:cNvPr>
          <p:cNvSpPr txBox="1"/>
          <p:nvPr/>
        </p:nvSpPr>
        <p:spPr>
          <a:xfrm>
            <a:off x="1632857" y="68250"/>
            <a:ext cx="5878286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tr-TR" sz="2400" b="1" dirty="0"/>
              <a:t>4.3.3.1.a İki Paralel Levha Arasındaki Tam Gelişmiş Akışta Sıcaklık Profili</a:t>
            </a:r>
          </a:p>
        </p:txBody>
      </p:sp>
    </p:spTree>
    <p:extLst>
      <p:ext uri="{BB962C8B-B14F-4D97-AF65-F5344CB8AC3E}">
        <p14:creationId xmlns:p14="http://schemas.microsoft.com/office/powerpoint/2010/main" val="8564119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etin kutusu 1">
            <a:extLst>
              <a:ext uri="{FF2B5EF4-FFF2-40B4-BE49-F238E27FC236}">
                <a16:creationId xmlns:a16="http://schemas.microsoft.com/office/drawing/2014/main" id="{15F43568-B500-45F7-A96A-E2EDDBD944F5}"/>
              </a:ext>
            </a:extLst>
          </p:cNvPr>
          <p:cNvSpPr txBox="1"/>
          <p:nvPr/>
        </p:nvSpPr>
        <p:spPr>
          <a:xfrm>
            <a:off x="1940766" y="149290"/>
            <a:ext cx="5262467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da-DK" sz="2400" b="1" dirty="0"/>
              <a:t>2.2 Hidrostatiğin Temel Denge Denklemi</a:t>
            </a:r>
            <a:endParaRPr lang="tr-TR" sz="2400" b="1" dirty="0"/>
          </a:p>
        </p:txBody>
      </p:sp>
      <p:pic>
        <p:nvPicPr>
          <p:cNvPr id="4" name="Resim 3" descr="metin, beyaz tahta içeren bir resim&#10;&#10;Açıklama otomatik olarak oluşturuldu">
            <a:extLst>
              <a:ext uri="{FF2B5EF4-FFF2-40B4-BE49-F238E27FC236}">
                <a16:creationId xmlns:a16="http://schemas.microsoft.com/office/drawing/2014/main" id="{90C3B912-1FDC-4C57-92A3-1F69590543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41" b="4481"/>
          <a:stretch/>
        </p:blipFill>
        <p:spPr>
          <a:xfrm>
            <a:off x="2069645" y="697721"/>
            <a:ext cx="5004710" cy="6010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5328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83DE5A19-0483-413D-BEAB-28887DFD374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82" t="7007" r="11837" b="10816"/>
          <a:stretch/>
        </p:blipFill>
        <p:spPr>
          <a:xfrm rot="16200000">
            <a:off x="1301090" y="643812"/>
            <a:ext cx="6541819" cy="5570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83529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>
            <a:extLst>
              <a:ext uri="{FF2B5EF4-FFF2-40B4-BE49-F238E27FC236}">
                <a16:creationId xmlns:a16="http://schemas.microsoft.com/office/drawing/2014/main" id="{A5ED4316-BA6E-4767-AADB-C17BB9C3AA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9615" y="4765107"/>
            <a:ext cx="4515480" cy="1638529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90B7CE04-D160-4DFA-9883-007BB723F8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1713" y="3429000"/>
            <a:ext cx="2819400" cy="571500"/>
          </a:xfrm>
          <a:prstGeom prst="rect">
            <a:avLst/>
          </a:prstGeom>
        </p:spPr>
      </p:pic>
      <p:pic>
        <p:nvPicPr>
          <p:cNvPr id="9" name="Resim 8">
            <a:extLst>
              <a:ext uri="{FF2B5EF4-FFF2-40B4-BE49-F238E27FC236}">
                <a16:creationId xmlns:a16="http://schemas.microsoft.com/office/drawing/2014/main" id="{D10F9F7B-888E-48FE-AF32-6082048DFC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7713" y="269421"/>
            <a:ext cx="5867400" cy="258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39450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 descr="metin, beyaz tahta içeren bir resim&#10;&#10;Açıklama otomatik olarak oluşturuldu">
            <a:extLst>
              <a:ext uri="{FF2B5EF4-FFF2-40B4-BE49-F238E27FC236}">
                <a16:creationId xmlns:a16="http://schemas.microsoft.com/office/drawing/2014/main" id="{86FE2BF0-B193-4F80-8544-765F4C1DAC2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05" t="5555" r="8707" b="10272"/>
          <a:stretch/>
        </p:blipFill>
        <p:spPr>
          <a:xfrm rot="16200000">
            <a:off x="2256848" y="-554730"/>
            <a:ext cx="4630300" cy="7967459"/>
          </a:xfrm>
          <a:prstGeom prst="rect">
            <a:avLst/>
          </a:prstGeom>
        </p:spPr>
      </p:pic>
      <p:sp>
        <p:nvSpPr>
          <p:cNvPr id="4" name="Metin kutusu 3">
            <a:extLst>
              <a:ext uri="{FF2B5EF4-FFF2-40B4-BE49-F238E27FC236}">
                <a16:creationId xmlns:a16="http://schemas.microsoft.com/office/drawing/2014/main" id="{AC3F2A8A-76A5-4F53-B519-D17A3CAC83E2}"/>
              </a:ext>
            </a:extLst>
          </p:cNvPr>
          <p:cNvSpPr txBox="1"/>
          <p:nvPr/>
        </p:nvSpPr>
        <p:spPr>
          <a:xfrm>
            <a:off x="612612" y="86911"/>
            <a:ext cx="7918773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tr-TR" sz="2400" b="1" dirty="0"/>
              <a:t>4.3.3.1.b Silindirik Boruda Tam Gelişmiş Akışta Sıcaklık Profili</a:t>
            </a:r>
          </a:p>
        </p:txBody>
      </p:sp>
    </p:spTree>
    <p:extLst>
      <p:ext uri="{BB962C8B-B14F-4D97-AF65-F5344CB8AC3E}">
        <p14:creationId xmlns:p14="http://schemas.microsoft.com/office/powerpoint/2010/main" val="150597846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 descr="metin, beyaz tahta içeren bir resim&#10;&#10;Açıklama otomatik olarak oluşturuldu">
            <a:extLst>
              <a:ext uri="{FF2B5EF4-FFF2-40B4-BE49-F238E27FC236}">
                <a16:creationId xmlns:a16="http://schemas.microsoft.com/office/drawing/2014/main" id="{86FE2BF0-B193-4F80-8544-765F4C1DAC2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02" t="5555" r="53262" b="10272"/>
          <a:stretch/>
        </p:blipFill>
        <p:spPr>
          <a:xfrm rot="16200000">
            <a:off x="2067269" y="-530386"/>
            <a:ext cx="5009462" cy="7918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55838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etin kutusu 5">
            <a:extLst>
              <a:ext uri="{FF2B5EF4-FFF2-40B4-BE49-F238E27FC236}">
                <a16:creationId xmlns:a16="http://schemas.microsoft.com/office/drawing/2014/main" id="{A9229ACE-7693-490F-8685-3A6291BC590A}"/>
              </a:ext>
            </a:extLst>
          </p:cNvPr>
          <p:cNvSpPr txBox="1"/>
          <p:nvPr/>
        </p:nvSpPr>
        <p:spPr>
          <a:xfrm>
            <a:off x="1596699" y="83975"/>
            <a:ext cx="5950602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tr-TR" sz="2400" b="1" dirty="0"/>
              <a:t>4.3.3.2.d Bir Akım Çizgisi Boyunca Hareketle Bernoulli Denklemin Çıkarılışı</a:t>
            </a:r>
          </a:p>
        </p:txBody>
      </p:sp>
      <p:pic>
        <p:nvPicPr>
          <p:cNvPr id="8" name="Resim 7">
            <a:extLst>
              <a:ext uri="{FF2B5EF4-FFF2-40B4-BE49-F238E27FC236}">
                <a16:creationId xmlns:a16="http://schemas.microsoft.com/office/drawing/2014/main" id="{C22F90A1-348C-4D0F-BD0D-4F20612715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2193" y="1225899"/>
            <a:ext cx="5619614" cy="18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2053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>
            <a:extLst>
              <a:ext uri="{FF2B5EF4-FFF2-40B4-BE49-F238E27FC236}">
                <a16:creationId xmlns:a16="http://schemas.microsoft.com/office/drawing/2014/main" id="{31EFA3AE-91A0-40E0-B422-8BEC7FD02B8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825" t="4274" r="8707" b="4884"/>
          <a:stretch/>
        </p:blipFill>
        <p:spPr>
          <a:xfrm rot="16200000">
            <a:off x="1830687" y="-699796"/>
            <a:ext cx="5631916" cy="8257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03571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>
            <a:extLst>
              <a:ext uri="{FF2B5EF4-FFF2-40B4-BE49-F238E27FC236}">
                <a16:creationId xmlns:a16="http://schemas.microsoft.com/office/drawing/2014/main" id="{3D5422FF-A0A9-4FAB-83BE-E2D9A2168F4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26" t="3437" r="56954" b="5720"/>
          <a:stretch/>
        </p:blipFill>
        <p:spPr>
          <a:xfrm rot="16200000">
            <a:off x="3125574" y="-1314046"/>
            <a:ext cx="2892852" cy="8599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00972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76CEAB1B-66D2-415B-B855-D30A313F1DD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70" t="3766" r="7483" b="7160"/>
          <a:stretch/>
        </p:blipFill>
        <p:spPr>
          <a:xfrm rot="16200000">
            <a:off x="2097820" y="132193"/>
            <a:ext cx="5032344" cy="4991882"/>
          </a:xfrm>
          <a:prstGeom prst="rect">
            <a:avLst/>
          </a:prstGeom>
        </p:spPr>
      </p:pic>
      <p:pic>
        <p:nvPicPr>
          <p:cNvPr id="4" name="Resim 3">
            <a:extLst>
              <a:ext uri="{FF2B5EF4-FFF2-40B4-BE49-F238E27FC236}">
                <a16:creationId xmlns:a16="http://schemas.microsoft.com/office/drawing/2014/main" id="{073BBE62-686E-444B-A995-76D09AF985A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71" t="3433" r="2449" b="7493"/>
          <a:stretch/>
        </p:blipFill>
        <p:spPr>
          <a:xfrm rot="16200000">
            <a:off x="3841346" y="3473856"/>
            <a:ext cx="1545289" cy="4991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46825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>
            <a:extLst>
              <a:ext uri="{FF2B5EF4-FFF2-40B4-BE49-F238E27FC236}">
                <a16:creationId xmlns:a16="http://schemas.microsoft.com/office/drawing/2014/main" id="{A11BBCA9-986F-4B18-8141-E5168BB535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2891" y="1184987"/>
            <a:ext cx="6758217" cy="4114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85232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43699C9C-B382-4342-8D96-461CBE77CA0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99" t="5438" r="23538" b="3822"/>
          <a:stretch/>
        </p:blipFill>
        <p:spPr>
          <a:xfrm rot="16200000">
            <a:off x="2402631" y="396546"/>
            <a:ext cx="4450703" cy="6288836"/>
          </a:xfrm>
          <a:prstGeom prst="rect">
            <a:avLst/>
          </a:prstGeom>
        </p:spPr>
      </p:pic>
      <p:sp>
        <p:nvSpPr>
          <p:cNvPr id="4" name="Metin kutusu 3">
            <a:extLst>
              <a:ext uri="{FF2B5EF4-FFF2-40B4-BE49-F238E27FC236}">
                <a16:creationId xmlns:a16="http://schemas.microsoft.com/office/drawing/2014/main" id="{341B0742-14C1-4B56-84C7-117010C816BF}"/>
              </a:ext>
            </a:extLst>
          </p:cNvPr>
          <p:cNvSpPr txBox="1"/>
          <p:nvPr/>
        </p:nvSpPr>
        <p:spPr>
          <a:xfrm>
            <a:off x="229182" y="102637"/>
            <a:ext cx="868563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tr-TR" sz="2400" b="1" dirty="0"/>
              <a:t>4.3.5.1 İçerisinde Pompa Bulunan Sistemler İçin Bernoulli Denklemi</a:t>
            </a:r>
          </a:p>
        </p:txBody>
      </p:sp>
    </p:spTree>
    <p:extLst>
      <p:ext uri="{BB962C8B-B14F-4D97-AF65-F5344CB8AC3E}">
        <p14:creationId xmlns:p14="http://schemas.microsoft.com/office/powerpoint/2010/main" val="4822870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 descr="metin, beyaz tahta içeren bir resim&#10;&#10;Açıklama otomatik olarak oluşturuldu">
            <a:extLst>
              <a:ext uri="{FF2B5EF4-FFF2-40B4-BE49-F238E27FC236}">
                <a16:creationId xmlns:a16="http://schemas.microsoft.com/office/drawing/2014/main" id="{21CC803B-6B5A-4798-83A3-2659E4BA86C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12" b="20000"/>
          <a:stretch/>
        </p:blipFill>
        <p:spPr>
          <a:xfrm>
            <a:off x="1468404" y="357483"/>
            <a:ext cx="6639897" cy="6143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79557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 descr="metin, beyaz tahta içeren bir resim&#10;&#10;Açıklama otomatik olarak oluşturuldu">
            <a:extLst>
              <a:ext uri="{FF2B5EF4-FFF2-40B4-BE49-F238E27FC236}">
                <a16:creationId xmlns:a16="http://schemas.microsoft.com/office/drawing/2014/main" id="{E81DFF3E-897A-4194-B1F8-CE68DFA2BF8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14" t="7527" r="25850" b="6987"/>
          <a:stretch/>
        </p:blipFill>
        <p:spPr>
          <a:xfrm rot="16200000">
            <a:off x="1637192" y="401549"/>
            <a:ext cx="5869614" cy="6540758"/>
          </a:xfrm>
          <a:prstGeom prst="rect">
            <a:avLst/>
          </a:prstGeom>
        </p:spPr>
      </p:pic>
      <p:sp>
        <p:nvSpPr>
          <p:cNvPr id="4" name="Metin kutusu 3">
            <a:extLst>
              <a:ext uri="{FF2B5EF4-FFF2-40B4-BE49-F238E27FC236}">
                <a16:creationId xmlns:a16="http://schemas.microsoft.com/office/drawing/2014/main" id="{BEDB98DA-9568-4F7D-BF13-C1E70BD72ACC}"/>
              </a:ext>
            </a:extLst>
          </p:cNvPr>
          <p:cNvSpPr txBox="1"/>
          <p:nvPr/>
        </p:nvSpPr>
        <p:spPr>
          <a:xfrm>
            <a:off x="229182" y="102637"/>
            <a:ext cx="868563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tr-TR" sz="2400" b="1" dirty="0"/>
              <a:t>4.3.5.2 İçerisinde Türbin Bulunan Sistemler İçin Bernoulli Denklemi</a:t>
            </a:r>
          </a:p>
        </p:txBody>
      </p:sp>
    </p:spTree>
    <p:extLst>
      <p:ext uri="{BB962C8B-B14F-4D97-AF65-F5344CB8AC3E}">
        <p14:creationId xmlns:p14="http://schemas.microsoft.com/office/powerpoint/2010/main" val="193407602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>
            <a:extLst>
              <a:ext uri="{FF2B5EF4-FFF2-40B4-BE49-F238E27FC236}">
                <a16:creationId xmlns:a16="http://schemas.microsoft.com/office/drawing/2014/main" id="{B10BBFA6-2B32-4DA1-8D1E-C0B2CBB520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905"/>
          <a:stretch/>
        </p:blipFill>
        <p:spPr>
          <a:xfrm>
            <a:off x="1604548" y="862152"/>
            <a:ext cx="5934903" cy="993120"/>
          </a:xfrm>
          <a:prstGeom prst="rect">
            <a:avLst/>
          </a:prstGeom>
        </p:spPr>
      </p:pic>
      <p:sp>
        <p:nvSpPr>
          <p:cNvPr id="8" name="Metin kutusu 7">
            <a:extLst>
              <a:ext uri="{FF2B5EF4-FFF2-40B4-BE49-F238E27FC236}">
                <a16:creationId xmlns:a16="http://schemas.microsoft.com/office/drawing/2014/main" id="{FD301400-6CEB-45D7-8452-6E77EA285AD9}"/>
              </a:ext>
            </a:extLst>
          </p:cNvPr>
          <p:cNvSpPr txBox="1"/>
          <p:nvPr/>
        </p:nvSpPr>
        <p:spPr>
          <a:xfrm>
            <a:off x="1669862" y="172251"/>
            <a:ext cx="5934903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tr-TR" sz="2400" b="1" dirty="0"/>
              <a:t>4.3.6 Bernoulli Denkleminin Uygulamaları</a:t>
            </a:r>
          </a:p>
        </p:txBody>
      </p:sp>
    </p:spTree>
    <p:extLst>
      <p:ext uri="{BB962C8B-B14F-4D97-AF65-F5344CB8AC3E}">
        <p14:creationId xmlns:p14="http://schemas.microsoft.com/office/powerpoint/2010/main" val="12350427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 descr="metin içeren bir resim&#10;&#10;Açıklama otomatik olarak oluşturuldu">
            <a:extLst>
              <a:ext uri="{FF2B5EF4-FFF2-40B4-BE49-F238E27FC236}">
                <a16:creationId xmlns:a16="http://schemas.microsoft.com/office/drawing/2014/main" id="{E65DCCB2-66FE-4540-9EFB-7E237AA431B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09" b="47619"/>
          <a:stretch/>
        </p:blipFill>
        <p:spPr>
          <a:xfrm>
            <a:off x="875619" y="1045027"/>
            <a:ext cx="7392761" cy="3969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3471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 descr="metin içeren bir resim&#10;&#10;Açıklama otomatik olarak oluşturuldu">
            <a:extLst>
              <a:ext uri="{FF2B5EF4-FFF2-40B4-BE49-F238E27FC236}">
                <a16:creationId xmlns:a16="http://schemas.microsoft.com/office/drawing/2014/main" id="{75420FF8-8B69-4367-9DFA-1535BEBF117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97" b="37007"/>
          <a:stretch/>
        </p:blipFill>
        <p:spPr>
          <a:xfrm>
            <a:off x="1244471" y="858415"/>
            <a:ext cx="6817178" cy="4526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1621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etin kutusu 1">
            <a:extLst>
              <a:ext uri="{FF2B5EF4-FFF2-40B4-BE49-F238E27FC236}">
                <a16:creationId xmlns:a16="http://schemas.microsoft.com/office/drawing/2014/main" id="{15F43568-B500-45F7-A96A-E2EDDBD944F5}"/>
              </a:ext>
            </a:extLst>
          </p:cNvPr>
          <p:cNvSpPr txBox="1"/>
          <p:nvPr/>
        </p:nvSpPr>
        <p:spPr>
          <a:xfrm>
            <a:off x="3303036" y="111968"/>
            <a:ext cx="253792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tr-TR" sz="2400" b="1" dirty="0"/>
              <a:t>2.5 Basınç Ölçümü</a:t>
            </a:r>
          </a:p>
        </p:txBody>
      </p:sp>
      <p:pic>
        <p:nvPicPr>
          <p:cNvPr id="4" name="Resim 3" descr="metin içeren bir resim&#10;&#10;Açıklama otomatik olarak oluşturuldu">
            <a:extLst>
              <a:ext uri="{FF2B5EF4-FFF2-40B4-BE49-F238E27FC236}">
                <a16:creationId xmlns:a16="http://schemas.microsoft.com/office/drawing/2014/main" id="{EA407E59-E9D2-41DA-88C2-1CF4619EAFD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265" b="12789"/>
          <a:stretch/>
        </p:blipFill>
        <p:spPr>
          <a:xfrm>
            <a:off x="210568" y="1908310"/>
            <a:ext cx="8722863" cy="2784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6114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eması">
  <a:themeElements>
    <a:clrScheme name="Office Teması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eması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eması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5128</TotalTime>
  <Words>204</Words>
  <Application>Microsoft Office PowerPoint</Application>
  <PresentationFormat>Ekran Gösterisi (4:3)</PresentationFormat>
  <Paragraphs>113</Paragraphs>
  <Slides>61</Slides>
  <Notes>44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3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61</vt:i4>
      </vt:variant>
    </vt:vector>
  </HeadingPairs>
  <TitlesOfParts>
    <vt:vector size="65" baseType="lpstr">
      <vt:lpstr>Arial</vt:lpstr>
      <vt:lpstr>Calibri</vt:lpstr>
      <vt:lpstr>Calibri Light</vt:lpstr>
      <vt:lpstr>Office Teması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Sunusu</dc:title>
  <dc:creator>Cengizhan Topcu</dc:creator>
  <cp:lastModifiedBy>Cengizhan Topcu</cp:lastModifiedBy>
  <cp:revision>130</cp:revision>
  <dcterms:created xsi:type="dcterms:W3CDTF">2021-03-26T12:13:53Z</dcterms:created>
  <dcterms:modified xsi:type="dcterms:W3CDTF">2021-09-11T15:46:22Z</dcterms:modified>
</cp:coreProperties>
</file>